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0"/>
  </p:notesMasterIdLst>
  <p:handoutMasterIdLst>
    <p:handoutMasterId r:id="rId21"/>
  </p:handoutMasterIdLst>
  <p:sldIdLst>
    <p:sldId id="285" r:id="rId4"/>
    <p:sldId id="338" r:id="rId5"/>
    <p:sldId id="324" r:id="rId6"/>
    <p:sldId id="328" r:id="rId7"/>
    <p:sldId id="330" r:id="rId8"/>
    <p:sldId id="329" r:id="rId9"/>
    <p:sldId id="331" r:id="rId10"/>
    <p:sldId id="332" r:id="rId11"/>
    <p:sldId id="323" r:id="rId12"/>
    <p:sldId id="333" r:id="rId13"/>
    <p:sldId id="334" r:id="rId14"/>
    <p:sldId id="325" r:id="rId15"/>
    <p:sldId id="335" r:id="rId16"/>
    <p:sldId id="336" r:id="rId17"/>
    <p:sldId id="327" r:id="rId18"/>
    <p:sldId id="337" r:id="rId19"/>
  </p:sldIdLst>
  <p:sldSz cx="12192000" cy="6858000"/>
  <p:notesSz cx="6858000" cy="9144000"/>
  <p:embeddedFontLst>
    <p:embeddedFont>
      <p:font typeface="Adobe Garamond Pro" panose="02020502060506020403" pitchFamily="18" charset="77"/>
      <p:regular r:id="rId22"/>
      <p:italic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128"/>
    <p:restoredTop sz="86160"/>
  </p:normalViewPr>
  <p:slideViewPr>
    <p:cSldViewPr snapToGrid="0" snapToObjects="1">
      <p:cViewPr varScale="1">
        <p:scale>
          <a:sx n="73" d="100"/>
          <a:sy n="73" d="100"/>
        </p:scale>
        <p:origin x="208" y="1360"/>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11/30/20</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11/30/20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Matt/Laura: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Suggest </a:t>
            </a:r>
            <a:r>
              <a:rPr lang="en-US" sz="1200" kern="1200" dirty="0">
                <a:solidFill>
                  <a:schemeClr val="tx1"/>
                </a:solidFill>
                <a:effectLst/>
                <a:latin typeface="+mn-lt"/>
                <a:ea typeface="+mn-ea"/>
                <a:cs typeface="+mn-cs"/>
              </a:rPr>
              <a:t>beginning with some sort of link to the previous segment—this doesn’t need to be part of the slide deck necessarily. But suggest beginning by comparing or contrasting this new segment on neural nets to the previous</a:t>
            </a:r>
          </a:p>
          <a:p>
            <a:r>
              <a:rPr lang="en-US" sz="1200" kern="1200" dirty="0">
                <a:solidFill>
                  <a:schemeClr val="tx1"/>
                </a:solidFill>
                <a:effectLst/>
                <a:latin typeface="+mn-lt"/>
                <a:ea typeface="+mn-ea"/>
                <a:cs typeface="+mn-cs"/>
              </a:rPr>
              <a:t>Also suggest, as before, beginning with some motivating example, or some description of where/when/how students may want to use neural nets before diving into what they are and how they work in detail</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101893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206849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12</a:t>
            </a:fld>
            <a:endParaRPr lang="en-US"/>
          </a:p>
        </p:txBody>
      </p:sp>
    </p:spTree>
    <p:extLst>
      <p:ext uri="{BB962C8B-B14F-4D97-AF65-F5344CB8AC3E}">
        <p14:creationId xmlns:p14="http://schemas.microsoft.com/office/powerpoint/2010/main" val="193130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slide:</a:t>
            </a:r>
          </a:p>
          <a:p>
            <a:endParaRPr lang="en-US" dirty="0"/>
          </a:p>
          <a:p>
            <a:r>
              <a:rPr lang="en-US" dirty="0"/>
              <a:t>Link to Nick’s work on DoS attack, forward pointing to Module 2</a:t>
            </a:r>
          </a:p>
          <a:p>
            <a:r>
              <a:rPr lang="en-US" dirty="0"/>
              <a:t>https://</a:t>
            </a:r>
            <a:r>
              <a:rPr lang="en-US" dirty="0" err="1"/>
              <a:t>ieeexplore.ieee.org</a:t>
            </a:r>
            <a:r>
              <a:rPr lang="en-US" dirty="0"/>
              <a:t>/stamp/</a:t>
            </a:r>
            <a:r>
              <a:rPr lang="en-US" dirty="0" err="1"/>
              <a:t>stamp.jsp?arnumber</a:t>
            </a:r>
            <a:r>
              <a:rPr lang="en-US" dirty="0"/>
              <a:t>=8424629&amp;casa_token=zETWbScWe2YAAAAA:KunCSaVv6SZfPYlastOMZDH1qZR7vXj_xbu4XHnmijAD8TAz-1bySIRLg-I1BiMGWTWqqByoUQ</a:t>
            </a:r>
          </a:p>
          <a:p>
            <a:endParaRPr lang="en-US" dirty="0"/>
          </a:p>
          <a:p>
            <a:r>
              <a:rPr lang="en-US" dirty="0"/>
              <a:t>Applicability of DNN in security domain (network traffic); not necessarily more complexity</a:t>
            </a:r>
          </a:p>
          <a:p>
            <a:endParaRPr lang="en-US" dirty="0"/>
          </a:p>
          <a:p>
            <a:r>
              <a:rPr lang="en-US" dirty="0"/>
              <a:t>Checklist: when to use certain models </a:t>
            </a:r>
            <a:r>
              <a:rPr lang="en-US" dirty="0">
                <a:sym typeface="Wingdings" pitchFamily="2" charset="2"/>
              </a:rPr>
              <a:t> roadmap.</a:t>
            </a:r>
            <a:endParaRPr lang="en-US" dirty="0"/>
          </a:p>
          <a:p>
            <a:endParaRPr lang="en-US" dirty="0"/>
          </a:p>
          <a:p>
            <a:r>
              <a:rPr lang="en-US" dirty="0"/>
              <a:t>Model selection</a:t>
            </a:r>
            <a:r>
              <a:rPr lang="en-US"/>
              <a:t>;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15</a:t>
            </a:fld>
            <a:endParaRPr lang="en-US"/>
          </a:p>
        </p:txBody>
      </p:sp>
    </p:spTree>
    <p:extLst>
      <p:ext uri="{BB962C8B-B14F-4D97-AF65-F5344CB8AC3E}">
        <p14:creationId xmlns:p14="http://schemas.microsoft.com/office/powerpoint/2010/main" val="269824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Matt/Laura: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suggestion to last time…if possible maybe describe or summarize where practitioners might find themselves using classical methods vs different kinds of neural nets</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16</a:t>
            </a:fld>
            <a:endParaRPr lang="en-US"/>
          </a:p>
        </p:txBody>
      </p:sp>
    </p:spTree>
    <p:extLst>
      <p:ext uri="{BB962C8B-B14F-4D97-AF65-F5344CB8AC3E}">
        <p14:creationId xmlns:p14="http://schemas.microsoft.com/office/powerpoint/2010/main" val="272300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647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6"/>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4"/>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 id="2147483659" r:id="rId2"/>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000">
                <a:latin typeface="Arial" panose="020B0604020202020204" pitchFamily="34" charset="0"/>
                <a:cs typeface="Arial" panose="020B0604020202020204" pitchFamily="34" charset="0"/>
              </a:rPr>
              <a:t>Module 1.3: </a:t>
            </a:r>
            <a:endParaRPr lang="en-US" sz="4000" dirty="0">
              <a:latin typeface="Arial" panose="020B0604020202020204" pitchFamily="34" charset="0"/>
              <a:cs typeface="Arial" panose="020B0604020202020204" pitchFamily="34" charset="0"/>
            </a:endParaRPr>
          </a:p>
          <a:p>
            <a:pPr algn="l">
              <a:lnSpc>
                <a:spcPct val="100000"/>
              </a:lnSpc>
            </a:pPr>
            <a:r>
              <a:rPr lang="en-US" sz="4000" dirty="0">
                <a:latin typeface="Arial" panose="020B0604020202020204" pitchFamily="34" charset="0"/>
                <a:cs typeface="Arial" panose="020B0604020202020204" pitchFamily="34" charset="0"/>
              </a:rPr>
              <a:t>Neural Networks and Deep Models</a:t>
            </a:r>
          </a:p>
          <a:p>
            <a:pPr algn="l"/>
            <a:r>
              <a:rPr lang="en-US" sz="3200" b="0" i="0" dirty="0">
                <a:latin typeface="Arial" panose="020B0604020202020204" pitchFamily="34" charset="0"/>
                <a:cs typeface="Arial" panose="020B0604020202020204" pitchFamily="34" charset="0"/>
              </a:rPr>
              <a:t>Multi-layer Perceptron; </a:t>
            </a:r>
            <a:r>
              <a:rPr lang="en-US" sz="3200" b="0" i="0" dirty="0" err="1">
                <a:latin typeface="Arial" panose="020B0604020202020204" pitchFamily="34" charset="0"/>
                <a:cs typeface="Arial" panose="020B0604020202020204" pitchFamily="34" charset="0"/>
              </a:rPr>
              <a:t>ConvNets</a:t>
            </a:r>
            <a:endParaRPr lang="en-US" sz="32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43AD70-E2DB-524E-921D-C134686737D4}"/>
              </a:ext>
            </a:extLst>
          </p:cNvPr>
          <p:cNvSpPr>
            <a:spLocks noGrp="1"/>
          </p:cNvSpPr>
          <p:nvPr>
            <p:ph type="title"/>
          </p:nvPr>
        </p:nvSpPr>
        <p:spPr/>
        <p:txBody>
          <a:bodyPr/>
          <a:lstStyle/>
          <a:p>
            <a:r>
              <a:rPr lang="en-US" dirty="0"/>
              <a:t>Pillars of Deep Learning</a:t>
            </a:r>
          </a:p>
        </p:txBody>
      </p:sp>
      <p:pic>
        <p:nvPicPr>
          <p:cNvPr id="8" name="Content Placeholder 7">
            <a:extLst>
              <a:ext uri="{FF2B5EF4-FFF2-40B4-BE49-F238E27FC236}">
                <a16:creationId xmlns:a16="http://schemas.microsoft.com/office/drawing/2014/main" id="{7D83E8ED-7D87-B74E-B077-B999BAE5A836}"/>
              </a:ext>
            </a:extLst>
          </p:cNvPr>
          <p:cNvPicPr>
            <a:picLocks noGrp="1" noChangeAspect="1"/>
          </p:cNvPicPr>
          <p:nvPr>
            <p:ph idx="1"/>
          </p:nvPr>
        </p:nvPicPr>
        <p:blipFill>
          <a:blip r:embed="rId2"/>
          <a:stretch>
            <a:fillRect/>
          </a:stretch>
        </p:blipFill>
        <p:spPr>
          <a:xfrm>
            <a:off x="1104900" y="1672431"/>
            <a:ext cx="9982200" cy="3898900"/>
          </a:xfrm>
          <a:prstGeom prst="rect">
            <a:avLst/>
          </a:prstGeom>
        </p:spPr>
      </p:pic>
      <p:sp>
        <p:nvSpPr>
          <p:cNvPr id="5" name="Slide Number Placeholder 4">
            <a:extLst>
              <a:ext uri="{FF2B5EF4-FFF2-40B4-BE49-F238E27FC236}">
                <a16:creationId xmlns:a16="http://schemas.microsoft.com/office/drawing/2014/main" id="{D99A30C3-1150-F74E-9D0B-6EFD8993CE0B}"/>
              </a:ext>
            </a:extLst>
          </p:cNvPr>
          <p:cNvSpPr>
            <a:spLocks noGrp="1"/>
          </p:cNvSpPr>
          <p:nvPr>
            <p:ph type="sldNum" sz="quarter" idx="12"/>
          </p:nvPr>
        </p:nvSpPr>
        <p:spPr/>
        <p:txBody>
          <a:bodyPr/>
          <a:lstStyle/>
          <a:p>
            <a:fld id="{256CE055-ECFD-9048-9FD8-7E2D8656A4F7}" type="slidenum">
              <a:rPr lang="en-US" smtClean="0"/>
              <a:pPr/>
              <a:t>10</a:t>
            </a:fld>
            <a:endParaRPr lang="en-US" dirty="0"/>
          </a:p>
        </p:txBody>
      </p:sp>
    </p:spTree>
    <p:extLst>
      <p:ext uri="{BB962C8B-B14F-4D97-AF65-F5344CB8AC3E}">
        <p14:creationId xmlns:p14="http://schemas.microsoft.com/office/powerpoint/2010/main" val="156619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3EA25-92C8-214E-BF18-31D5B25702A7}"/>
              </a:ext>
            </a:extLst>
          </p:cNvPr>
          <p:cNvSpPr>
            <a:spLocks noGrp="1"/>
          </p:cNvSpPr>
          <p:nvPr>
            <p:ph type="title"/>
          </p:nvPr>
        </p:nvSpPr>
        <p:spPr/>
        <p:txBody>
          <a:bodyPr/>
          <a:lstStyle/>
          <a:p>
            <a:r>
              <a:rPr lang="en-US" dirty="0"/>
              <a:t>Convolutions</a:t>
            </a:r>
          </a:p>
        </p:txBody>
      </p:sp>
      <p:sp>
        <p:nvSpPr>
          <p:cNvPr id="5" name="Slide Number Placeholder 4">
            <a:extLst>
              <a:ext uri="{FF2B5EF4-FFF2-40B4-BE49-F238E27FC236}">
                <a16:creationId xmlns:a16="http://schemas.microsoft.com/office/drawing/2014/main" id="{F22C0D77-AC60-A242-8273-B698497D6F65}"/>
              </a:ext>
            </a:extLst>
          </p:cNvPr>
          <p:cNvSpPr>
            <a:spLocks noGrp="1"/>
          </p:cNvSpPr>
          <p:nvPr>
            <p:ph type="sldNum" sz="quarter" idx="12"/>
          </p:nvPr>
        </p:nvSpPr>
        <p:spPr/>
        <p:txBody>
          <a:bodyPr/>
          <a:lstStyle/>
          <a:p>
            <a:fld id="{256CE055-ECFD-9048-9FD8-7E2D8656A4F7}" type="slidenum">
              <a:rPr lang="en-US" smtClean="0"/>
              <a:pPr/>
              <a:t>11</a:t>
            </a:fld>
            <a:endParaRPr lang="en-US" dirty="0"/>
          </a:p>
        </p:txBody>
      </p:sp>
      <p:sp>
        <p:nvSpPr>
          <p:cNvPr id="11" name="Content Placeholder 10">
            <a:extLst>
              <a:ext uri="{FF2B5EF4-FFF2-40B4-BE49-F238E27FC236}">
                <a16:creationId xmlns:a16="http://schemas.microsoft.com/office/drawing/2014/main" id="{C7DB4235-BB2C-F040-B2ED-FEDDDE5316CB}"/>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Convolve image with a filter</a:t>
            </a:r>
          </a:p>
          <a:p>
            <a:r>
              <a:rPr lang="en-US" dirty="0"/>
              <a:t>Typically, features were hand-crafter (HOG, SIFT, LBP, ...)</a:t>
            </a:r>
          </a:p>
          <a:p>
            <a:r>
              <a:rPr lang="en-US" dirty="0"/>
              <a:t>DCNN allows learning the features</a:t>
            </a:r>
          </a:p>
        </p:txBody>
      </p:sp>
      <p:pic>
        <p:nvPicPr>
          <p:cNvPr id="12" name="Content Placeholder 7">
            <a:extLst>
              <a:ext uri="{FF2B5EF4-FFF2-40B4-BE49-F238E27FC236}">
                <a16:creationId xmlns:a16="http://schemas.microsoft.com/office/drawing/2014/main" id="{2ACA6279-8427-4249-B4A2-30D1036E3807}"/>
              </a:ext>
            </a:extLst>
          </p:cNvPr>
          <p:cNvPicPr>
            <a:picLocks noChangeAspect="1"/>
          </p:cNvPicPr>
          <p:nvPr/>
        </p:nvPicPr>
        <p:blipFill>
          <a:blip r:embed="rId2"/>
          <a:stretch>
            <a:fillRect/>
          </a:stretch>
        </p:blipFill>
        <p:spPr>
          <a:xfrm>
            <a:off x="2546349" y="1543657"/>
            <a:ext cx="7099300" cy="2006600"/>
          </a:xfrm>
          <a:prstGeom prst="rect">
            <a:avLst/>
          </a:prstGeom>
        </p:spPr>
      </p:pic>
    </p:spTree>
    <p:extLst>
      <p:ext uri="{BB962C8B-B14F-4D97-AF65-F5344CB8AC3E}">
        <p14:creationId xmlns:p14="http://schemas.microsoft.com/office/powerpoint/2010/main" val="271914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Convolutional Neural Nets</a:t>
            </a:r>
          </a:p>
        </p:txBody>
      </p:sp>
      <p:sp>
        <p:nvSpPr>
          <p:cNvPr id="5" name="Content Placeholder 4">
            <a:extLst>
              <a:ext uri="{FF2B5EF4-FFF2-40B4-BE49-F238E27FC236}">
                <a16:creationId xmlns:a16="http://schemas.microsoft.com/office/drawing/2014/main" id="{EF7A17DA-1B11-274A-8F10-BA65505F2A42}"/>
              </a:ext>
            </a:extLst>
          </p:cNvPr>
          <p:cNvSpPr>
            <a:spLocks noGrp="1"/>
          </p:cNvSpPr>
          <p:nvPr>
            <p:ph idx="1"/>
          </p:nvPr>
        </p:nvSpPr>
        <p:spPr/>
        <p:txBody>
          <a:bodyPr/>
          <a:lstStyle/>
          <a:p>
            <a:r>
              <a:rPr lang="en-US" dirty="0"/>
              <a:t>Fully connected layers</a:t>
            </a:r>
          </a:p>
          <a:p>
            <a:endParaRPr lang="en-US" dirty="0"/>
          </a:p>
          <a:p>
            <a:pPr marL="0" indent="0">
              <a:buNone/>
            </a:pPr>
            <a:endParaRPr lang="en-US" dirty="0"/>
          </a:p>
          <a:p>
            <a:r>
              <a:rPr lang="en-US" dirty="0"/>
              <a:t>Convolutional layers</a:t>
            </a:r>
          </a:p>
        </p:txBody>
      </p:sp>
      <p:sp>
        <p:nvSpPr>
          <p:cNvPr id="3" name="Rectangle 2">
            <a:extLst>
              <a:ext uri="{FF2B5EF4-FFF2-40B4-BE49-F238E27FC236}">
                <a16:creationId xmlns:a16="http://schemas.microsoft.com/office/drawing/2014/main" id="{7B4E7D9E-C626-434C-80C7-F3B1E19B8627}"/>
              </a:ext>
            </a:extLst>
          </p:cNvPr>
          <p:cNvSpPr/>
          <p:nvPr/>
        </p:nvSpPr>
        <p:spPr>
          <a:xfrm>
            <a:off x="6431280" y="5562585"/>
            <a:ext cx="6096000" cy="276999"/>
          </a:xfrm>
          <a:prstGeom prst="rect">
            <a:avLst/>
          </a:prstGeom>
        </p:spPr>
        <p:txBody>
          <a:bodyPr>
            <a:spAutoFit/>
          </a:bodyPr>
          <a:lstStyle/>
          <a:p>
            <a:r>
              <a:rPr lang="en-US" sz="1200" dirty="0"/>
              <a:t>Credit: http://cs231n.stanford.edu/slides/2018/cs231n_2018_lecture05.pdf</a:t>
            </a:r>
          </a:p>
        </p:txBody>
      </p:sp>
      <p:pic>
        <p:nvPicPr>
          <p:cNvPr id="4" name="Picture 3">
            <a:extLst>
              <a:ext uri="{FF2B5EF4-FFF2-40B4-BE49-F238E27FC236}">
                <a16:creationId xmlns:a16="http://schemas.microsoft.com/office/drawing/2014/main" id="{139AEBCA-227F-8E42-AB23-126932BD86E1}"/>
              </a:ext>
            </a:extLst>
          </p:cNvPr>
          <p:cNvPicPr>
            <a:picLocks noChangeAspect="1"/>
          </p:cNvPicPr>
          <p:nvPr/>
        </p:nvPicPr>
        <p:blipFill>
          <a:blip r:embed="rId3"/>
          <a:stretch>
            <a:fillRect/>
          </a:stretch>
        </p:blipFill>
        <p:spPr>
          <a:xfrm>
            <a:off x="5623560" y="1755566"/>
            <a:ext cx="4674870" cy="1673434"/>
          </a:xfrm>
          <a:prstGeom prst="rect">
            <a:avLst/>
          </a:prstGeom>
        </p:spPr>
      </p:pic>
      <p:pic>
        <p:nvPicPr>
          <p:cNvPr id="6" name="Picture 5">
            <a:extLst>
              <a:ext uri="{FF2B5EF4-FFF2-40B4-BE49-F238E27FC236}">
                <a16:creationId xmlns:a16="http://schemas.microsoft.com/office/drawing/2014/main" id="{A2EEA4A6-E095-9E49-B9F7-200CE81A088A}"/>
              </a:ext>
            </a:extLst>
          </p:cNvPr>
          <p:cNvPicPr>
            <a:picLocks noChangeAspect="1"/>
          </p:cNvPicPr>
          <p:nvPr/>
        </p:nvPicPr>
        <p:blipFill>
          <a:blip r:embed="rId4"/>
          <a:stretch>
            <a:fillRect/>
          </a:stretch>
        </p:blipFill>
        <p:spPr>
          <a:xfrm>
            <a:off x="5792470" y="3540171"/>
            <a:ext cx="4337050" cy="1911242"/>
          </a:xfrm>
          <a:prstGeom prst="rect">
            <a:avLst/>
          </a:prstGeom>
        </p:spPr>
      </p:pic>
    </p:spTree>
    <p:extLst>
      <p:ext uri="{BB962C8B-B14F-4D97-AF65-F5344CB8AC3E}">
        <p14:creationId xmlns:p14="http://schemas.microsoft.com/office/powerpoint/2010/main" val="43667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A29DE-8079-CF42-9196-430A35222F45}"/>
              </a:ext>
            </a:extLst>
          </p:cNvPr>
          <p:cNvSpPr>
            <a:spLocks noGrp="1"/>
          </p:cNvSpPr>
          <p:nvPr>
            <p:ph type="title"/>
          </p:nvPr>
        </p:nvSpPr>
        <p:spPr/>
        <p:txBody>
          <a:bodyPr/>
          <a:lstStyle/>
          <a:p>
            <a:r>
              <a:rPr lang="en-US" dirty="0"/>
              <a:t>Convolution Layers</a:t>
            </a:r>
          </a:p>
        </p:txBody>
      </p:sp>
      <p:pic>
        <p:nvPicPr>
          <p:cNvPr id="8" name="Content Placeholder 7">
            <a:extLst>
              <a:ext uri="{FF2B5EF4-FFF2-40B4-BE49-F238E27FC236}">
                <a16:creationId xmlns:a16="http://schemas.microsoft.com/office/drawing/2014/main" id="{2A58B399-E869-B742-947D-4A7C3041FAB8}"/>
              </a:ext>
            </a:extLst>
          </p:cNvPr>
          <p:cNvPicPr>
            <a:picLocks noGrp="1" noChangeAspect="1"/>
          </p:cNvPicPr>
          <p:nvPr>
            <p:ph idx="1"/>
          </p:nvPr>
        </p:nvPicPr>
        <p:blipFill>
          <a:blip r:embed="rId2"/>
          <a:stretch>
            <a:fillRect/>
          </a:stretch>
        </p:blipFill>
        <p:spPr>
          <a:xfrm>
            <a:off x="2428213" y="1543050"/>
            <a:ext cx="7335574" cy="4157663"/>
          </a:xfrm>
          <a:prstGeom prst="rect">
            <a:avLst/>
          </a:prstGeom>
        </p:spPr>
      </p:pic>
      <p:sp>
        <p:nvSpPr>
          <p:cNvPr id="5" name="Slide Number Placeholder 4">
            <a:extLst>
              <a:ext uri="{FF2B5EF4-FFF2-40B4-BE49-F238E27FC236}">
                <a16:creationId xmlns:a16="http://schemas.microsoft.com/office/drawing/2014/main" id="{B1D2E0AD-B415-C34B-8E2D-1FB28B3C65C8}"/>
              </a:ext>
            </a:extLst>
          </p:cNvPr>
          <p:cNvSpPr>
            <a:spLocks noGrp="1"/>
          </p:cNvSpPr>
          <p:nvPr>
            <p:ph type="sldNum" sz="quarter" idx="12"/>
          </p:nvPr>
        </p:nvSpPr>
        <p:spPr/>
        <p:txBody>
          <a:bodyPr/>
          <a:lstStyle/>
          <a:p>
            <a:fld id="{256CE055-ECFD-9048-9FD8-7E2D8656A4F7}" type="slidenum">
              <a:rPr lang="en-US" smtClean="0"/>
              <a:pPr/>
              <a:t>13</a:t>
            </a:fld>
            <a:endParaRPr lang="en-US" dirty="0"/>
          </a:p>
        </p:txBody>
      </p:sp>
    </p:spTree>
    <p:extLst>
      <p:ext uri="{BB962C8B-B14F-4D97-AF65-F5344CB8AC3E}">
        <p14:creationId xmlns:p14="http://schemas.microsoft.com/office/powerpoint/2010/main" val="1781732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4AF587-7296-5A4F-B018-F1FC6D8C2EFD}"/>
              </a:ext>
            </a:extLst>
          </p:cNvPr>
          <p:cNvSpPr>
            <a:spLocks noGrp="1"/>
          </p:cNvSpPr>
          <p:nvPr>
            <p:ph type="title"/>
          </p:nvPr>
        </p:nvSpPr>
        <p:spPr/>
        <p:txBody>
          <a:bodyPr/>
          <a:lstStyle/>
          <a:p>
            <a:r>
              <a:rPr lang="en-US" dirty="0"/>
              <a:t>Pooling: Reduce Dimension</a:t>
            </a:r>
          </a:p>
        </p:txBody>
      </p:sp>
      <p:sp>
        <p:nvSpPr>
          <p:cNvPr id="7" name="Content Placeholder 6">
            <a:extLst>
              <a:ext uri="{FF2B5EF4-FFF2-40B4-BE49-F238E27FC236}">
                <a16:creationId xmlns:a16="http://schemas.microsoft.com/office/drawing/2014/main" id="{14A84BBD-F388-2F47-A1CA-D5464D592716}"/>
              </a:ext>
            </a:extLst>
          </p:cNvPr>
          <p:cNvSpPr>
            <a:spLocks noGrp="1"/>
          </p:cNvSpPr>
          <p:nvPr>
            <p:ph idx="1"/>
          </p:nvPr>
        </p:nvSpPr>
        <p:spPr/>
        <p:txBody>
          <a:bodyPr/>
          <a:lstStyle/>
          <a:p>
            <a:r>
              <a:rPr lang="en-US" dirty="0"/>
              <a:t>Subsampling: average over patches</a:t>
            </a:r>
          </a:p>
          <a:p>
            <a:r>
              <a:rPr lang="en-US" dirty="0"/>
              <a:t>Max-Pooling: maximum over patch — better in practice</a:t>
            </a:r>
          </a:p>
          <a:p>
            <a:endParaRPr lang="en-US" dirty="0"/>
          </a:p>
        </p:txBody>
      </p:sp>
      <p:sp>
        <p:nvSpPr>
          <p:cNvPr id="5" name="Slide Number Placeholder 4">
            <a:extLst>
              <a:ext uri="{FF2B5EF4-FFF2-40B4-BE49-F238E27FC236}">
                <a16:creationId xmlns:a16="http://schemas.microsoft.com/office/drawing/2014/main" id="{DE82DD3D-0485-C940-AEAD-1B91E0DDC12F}"/>
              </a:ext>
            </a:extLst>
          </p:cNvPr>
          <p:cNvSpPr>
            <a:spLocks noGrp="1"/>
          </p:cNvSpPr>
          <p:nvPr>
            <p:ph type="sldNum" sz="quarter" idx="12"/>
          </p:nvPr>
        </p:nvSpPr>
        <p:spPr/>
        <p:txBody>
          <a:bodyPr/>
          <a:lstStyle/>
          <a:p>
            <a:fld id="{256CE055-ECFD-9048-9FD8-7E2D8656A4F7}" type="slidenum">
              <a:rPr lang="en-US" smtClean="0"/>
              <a:pPr/>
              <a:t>14</a:t>
            </a:fld>
            <a:endParaRPr lang="en-US" dirty="0"/>
          </a:p>
        </p:txBody>
      </p:sp>
      <p:pic>
        <p:nvPicPr>
          <p:cNvPr id="8" name="Picture 7">
            <a:extLst>
              <a:ext uri="{FF2B5EF4-FFF2-40B4-BE49-F238E27FC236}">
                <a16:creationId xmlns:a16="http://schemas.microsoft.com/office/drawing/2014/main" id="{6A8B118B-EDEA-9B42-982A-8702D01B9AB8}"/>
              </a:ext>
            </a:extLst>
          </p:cNvPr>
          <p:cNvPicPr>
            <a:picLocks noChangeAspect="1"/>
          </p:cNvPicPr>
          <p:nvPr/>
        </p:nvPicPr>
        <p:blipFill>
          <a:blip r:embed="rId2"/>
          <a:stretch>
            <a:fillRect/>
          </a:stretch>
        </p:blipFill>
        <p:spPr>
          <a:xfrm>
            <a:off x="3314699" y="2978150"/>
            <a:ext cx="5562600" cy="2616200"/>
          </a:xfrm>
          <a:prstGeom prst="rect">
            <a:avLst/>
          </a:prstGeom>
        </p:spPr>
      </p:pic>
    </p:spTree>
    <p:extLst>
      <p:ext uri="{BB962C8B-B14F-4D97-AF65-F5344CB8AC3E}">
        <p14:creationId xmlns:p14="http://schemas.microsoft.com/office/powerpoint/2010/main" val="42256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Example</a:t>
            </a:r>
          </a:p>
        </p:txBody>
      </p:sp>
      <p:pic>
        <p:nvPicPr>
          <p:cNvPr id="3" name="Content Placeholder 2">
            <a:extLst>
              <a:ext uri="{FF2B5EF4-FFF2-40B4-BE49-F238E27FC236}">
                <a16:creationId xmlns:a16="http://schemas.microsoft.com/office/drawing/2014/main" id="{7220183C-6418-B643-903B-02CCC5CF4018}"/>
              </a:ext>
            </a:extLst>
          </p:cNvPr>
          <p:cNvPicPr>
            <a:picLocks noGrp="1" noChangeAspect="1"/>
          </p:cNvPicPr>
          <p:nvPr>
            <p:ph idx="1"/>
          </p:nvPr>
        </p:nvPicPr>
        <p:blipFill>
          <a:blip r:embed="rId3"/>
          <a:stretch>
            <a:fillRect/>
          </a:stretch>
        </p:blipFill>
        <p:spPr>
          <a:xfrm>
            <a:off x="1811442" y="1543050"/>
            <a:ext cx="8569115" cy="4157663"/>
          </a:xfrm>
          <a:prstGeom prst="rect">
            <a:avLst/>
          </a:prstGeom>
        </p:spPr>
      </p:pic>
    </p:spTree>
    <p:extLst>
      <p:ext uri="{BB962C8B-B14F-4D97-AF65-F5344CB8AC3E}">
        <p14:creationId xmlns:p14="http://schemas.microsoft.com/office/powerpoint/2010/main" val="160507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AD518-AB16-AE48-8493-A4D69F0EA0E6}"/>
              </a:ext>
            </a:extLst>
          </p:cNvPr>
          <p:cNvSpPr>
            <a:spLocks noGrp="1"/>
          </p:cNvSpPr>
          <p:nvPr>
            <p:ph type="title"/>
          </p:nvPr>
        </p:nvSpPr>
        <p:spPr/>
        <p:txBody>
          <a:bodyPr/>
          <a:lstStyle/>
          <a:p>
            <a:r>
              <a:rPr lang="en-US" dirty="0"/>
              <a:t>Concluding remarks</a:t>
            </a:r>
          </a:p>
        </p:txBody>
      </p:sp>
      <p:sp>
        <p:nvSpPr>
          <p:cNvPr id="7" name="Content Placeholder 6">
            <a:extLst>
              <a:ext uri="{FF2B5EF4-FFF2-40B4-BE49-F238E27FC236}">
                <a16:creationId xmlns:a16="http://schemas.microsoft.com/office/drawing/2014/main" id="{AFD783DB-2FF2-9344-BFC8-22418F36196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45D32E6E-043A-4F42-B14C-814F6879393C}"/>
              </a:ext>
            </a:extLst>
          </p:cNvPr>
          <p:cNvSpPr>
            <a:spLocks noGrp="1"/>
          </p:cNvSpPr>
          <p:nvPr>
            <p:ph type="sldNum" sz="quarter" idx="12"/>
          </p:nvPr>
        </p:nvSpPr>
        <p:spPr/>
        <p:txBody>
          <a:bodyPr/>
          <a:lstStyle/>
          <a:p>
            <a:fld id="{256CE055-ECFD-9048-9FD8-7E2D8656A4F7}" type="slidenum">
              <a:rPr lang="en-US" smtClean="0"/>
              <a:pPr/>
              <a:t>16</a:t>
            </a:fld>
            <a:endParaRPr lang="en-US" dirty="0"/>
          </a:p>
        </p:txBody>
      </p:sp>
    </p:spTree>
    <p:extLst>
      <p:ext uri="{BB962C8B-B14F-4D97-AF65-F5344CB8AC3E}">
        <p14:creationId xmlns:p14="http://schemas.microsoft.com/office/powerpoint/2010/main" val="1439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042A2-68DF-AE42-B016-E36F8D8A38BB}"/>
              </a:ext>
            </a:extLst>
          </p:cNvPr>
          <p:cNvSpPr>
            <a:spLocks noGrp="1"/>
          </p:cNvSpPr>
          <p:nvPr>
            <p:ph type="title"/>
          </p:nvPr>
        </p:nvSpPr>
        <p:spPr/>
        <p:txBody>
          <a:bodyPr/>
          <a:lstStyle/>
          <a:p>
            <a:endParaRPr lang="en-US" dirty="0"/>
          </a:p>
        </p:txBody>
      </p:sp>
      <p:sp>
        <p:nvSpPr>
          <p:cNvPr id="4" name="Content Placeholder 3">
            <a:extLst>
              <a:ext uri="{FF2B5EF4-FFF2-40B4-BE49-F238E27FC236}">
                <a16:creationId xmlns:a16="http://schemas.microsoft.com/office/drawing/2014/main" id="{2320676D-485F-1148-BAAE-280F6E37C3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038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A Simple Neural Network</a:t>
            </a:r>
          </a:p>
        </p:txBody>
      </p:sp>
      <p:pic>
        <p:nvPicPr>
          <p:cNvPr id="8" name="Content Placeholder 7">
            <a:extLst>
              <a:ext uri="{FF2B5EF4-FFF2-40B4-BE49-F238E27FC236}">
                <a16:creationId xmlns:a16="http://schemas.microsoft.com/office/drawing/2014/main" id="{69A1B09C-1100-1B47-9023-13A1EA0434C8}"/>
              </a:ext>
            </a:extLst>
          </p:cNvPr>
          <p:cNvPicPr>
            <a:picLocks noGrp="1" noChangeAspect="1"/>
          </p:cNvPicPr>
          <p:nvPr>
            <p:ph idx="1"/>
          </p:nvPr>
        </p:nvPicPr>
        <p:blipFill>
          <a:blip r:embed="rId2"/>
          <a:stretch>
            <a:fillRect/>
          </a:stretch>
        </p:blipFill>
        <p:spPr>
          <a:xfrm>
            <a:off x="1701395" y="1543050"/>
            <a:ext cx="8789210" cy="4157663"/>
          </a:xfrm>
          <a:prstGeom prst="rect">
            <a:avLst/>
          </a:prstGeom>
        </p:spPr>
      </p:pic>
    </p:spTree>
    <p:extLst>
      <p:ext uri="{BB962C8B-B14F-4D97-AF65-F5344CB8AC3E}">
        <p14:creationId xmlns:p14="http://schemas.microsoft.com/office/powerpoint/2010/main" val="20319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Multi-layered Networks (e.g., </a:t>
            </a:r>
            <a:r>
              <a:rPr lang="en-US" dirty="0" err="1"/>
              <a:t>Perceptrons</a:t>
            </a:r>
            <a:r>
              <a:rPr lang="en-US" dirty="0"/>
              <a:t>)</a:t>
            </a:r>
          </a:p>
        </p:txBody>
      </p:sp>
      <p:pic>
        <p:nvPicPr>
          <p:cNvPr id="5" name="Content Placeholder 4">
            <a:extLst>
              <a:ext uri="{FF2B5EF4-FFF2-40B4-BE49-F238E27FC236}">
                <a16:creationId xmlns:a16="http://schemas.microsoft.com/office/drawing/2014/main" id="{DA4876A1-A9F2-7844-A19B-B3CB1FC10FF3}"/>
              </a:ext>
            </a:extLst>
          </p:cNvPr>
          <p:cNvPicPr>
            <a:picLocks noGrp="1" noChangeAspect="1"/>
          </p:cNvPicPr>
          <p:nvPr>
            <p:ph idx="1"/>
          </p:nvPr>
        </p:nvPicPr>
        <p:blipFill>
          <a:blip r:embed="rId2"/>
          <a:stretch>
            <a:fillRect/>
          </a:stretch>
        </p:blipFill>
        <p:spPr>
          <a:xfrm>
            <a:off x="1452949" y="1543050"/>
            <a:ext cx="9286101" cy="4157663"/>
          </a:xfrm>
          <a:prstGeom prst="rect">
            <a:avLst/>
          </a:prstGeom>
        </p:spPr>
      </p:pic>
    </p:spTree>
    <p:extLst>
      <p:ext uri="{BB962C8B-B14F-4D97-AF65-F5344CB8AC3E}">
        <p14:creationId xmlns:p14="http://schemas.microsoft.com/office/powerpoint/2010/main" val="207314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Representation Power</a:t>
            </a:r>
          </a:p>
        </p:txBody>
      </p:sp>
      <p:sp>
        <p:nvSpPr>
          <p:cNvPr id="4" name="Content Placeholder 3">
            <a:extLst>
              <a:ext uri="{FF2B5EF4-FFF2-40B4-BE49-F238E27FC236}">
                <a16:creationId xmlns:a16="http://schemas.microsoft.com/office/drawing/2014/main" id="{55B20D96-AE3F-BC4D-9DCB-38FBE48FC80E}"/>
              </a:ext>
            </a:extLst>
          </p:cNvPr>
          <p:cNvSpPr>
            <a:spLocks noGrp="1"/>
          </p:cNvSpPr>
          <p:nvPr>
            <p:ph idx="1"/>
          </p:nvPr>
        </p:nvSpPr>
        <p:spPr/>
        <p:txBody>
          <a:bodyPr>
            <a:normAutofit lnSpcReduction="10000"/>
          </a:bodyPr>
          <a:lstStyle/>
          <a:p>
            <a:r>
              <a:rPr lang="en-US" sz="2400" dirty="0"/>
              <a:t>Neural network with one hidden layer is a universal approximator (can represent any function)</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capacity increases with more hidden layer and hidden units</a:t>
            </a:r>
          </a:p>
          <a:p>
            <a:endParaRPr lang="en-US" sz="2400" dirty="0"/>
          </a:p>
        </p:txBody>
      </p:sp>
      <p:pic>
        <p:nvPicPr>
          <p:cNvPr id="6" name="Picture 5">
            <a:extLst>
              <a:ext uri="{FF2B5EF4-FFF2-40B4-BE49-F238E27FC236}">
                <a16:creationId xmlns:a16="http://schemas.microsoft.com/office/drawing/2014/main" id="{389046D3-FE6C-7849-9473-5FD2365E898A}"/>
              </a:ext>
            </a:extLst>
          </p:cNvPr>
          <p:cNvPicPr>
            <a:picLocks noChangeAspect="1"/>
          </p:cNvPicPr>
          <p:nvPr/>
        </p:nvPicPr>
        <p:blipFill>
          <a:blip r:embed="rId3"/>
          <a:stretch>
            <a:fillRect/>
          </a:stretch>
        </p:blipFill>
        <p:spPr>
          <a:xfrm>
            <a:off x="2574925" y="2379772"/>
            <a:ext cx="7042150" cy="2535511"/>
          </a:xfrm>
          <a:prstGeom prst="rect">
            <a:avLst/>
          </a:prstGeom>
        </p:spPr>
      </p:pic>
    </p:spTree>
    <p:extLst>
      <p:ext uri="{BB962C8B-B14F-4D97-AF65-F5344CB8AC3E}">
        <p14:creationId xmlns:p14="http://schemas.microsoft.com/office/powerpoint/2010/main" val="191810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DCCA-C6EE-7242-BCD6-C52E2144D9BF}"/>
              </a:ext>
            </a:extLst>
          </p:cNvPr>
          <p:cNvSpPr>
            <a:spLocks noGrp="1"/>
          </p:cNvSpPr>
          <p:nvPr>
            <p:ph type="title"/>
          </p:nvPr>
        </p:nvSpPr>
        <p:spPr/>
        <p:txBody>
          <a:bodyPr/>
          <a:lstStyle/>
          <a:p>
            <a:r>
              <a:rPr lang="en-US" dirty="0"/>
              <a:t>Training Multi-layered Networks: Optimization</a:t>
            </a:r>
          </a:p>
        </p:txBody>
      </p:sp>
      <p:sp>
        <p:nvSpPr>
          <p:cNvPr id="3" name="Content Placeholder 2">
            <a:extLst>
              <a:ext uri="{FF2B5EF4-FFF2-40B4-BE49-F238E27FC236}">
                <a16:creationId xmlns:a16="http://schemas.microsoft.com/office/drawing/2014/main" id="{DA475EB5-D981-6244-8A32-E5666A5A49EA}"/>
              </a:ext>
            </a:extLst>
          </p:cNvPr>
          <p:cNvSpPr>
            <a:spLocks noGrp="1"/>
          </p:cNvSpPr>
          <p:nvPr>
            <p:ph idx="1"/>
          </p:nvPr>
        </p:nvSpPr>
        <p:spPr/>
        <p:txBody>
          <a:bodyPr/>
          <a:lstStyle/>
          <a:p>
            <a:r>
              <a:rPr lang="en-US" dirty="0"/>
              <a:t>Neural nets can be trained via stochastic gradient descent</a:t>
            </a:r>
          </a:p>
          <a:p>
            <a:r>
              <a:rPr lang="en-US" dirty="0"/>
              <a:t>For deeper neural network, one can updates the weights via backpropagation </a:t>
            </a:r>
          </a:p>
          <a:p>
            <a:r>
              <a:rPr lang="en-US" dirty="0"/>
              <a:t>Initialization of neural nets</a:t>
            </a:r>
          </a:p>
          <a:p>
            <a:pPr lvl="1"/>
            <a:r>
              <a:rPr lang="en-US" dirty="0"/>
              <a:t>Initializing weights</a:t>
            </a:r>
          </a:p>
          <a:p>
            <a:pPr lvl="2"/>
            <a:r>
              <a:rPr lang="en-US" dirty="0"/>
              <a:t>usually initial weights are chosen to be random values near zero</a:t>
            </a:r>
          </a:p>
          <a:p>
            <a:pPr lvl="1"/>
            <a:r>
              <a:rPr lang="en-US" dirty="0"/>
              <a:t>Scaling input:</a:t>
            </a:r>
          </a:p>
          <a:p>
            <a:pPr lvl="2"/>
            <a:r>
              <a:rPr lang="en-US" dirty="0"/>
              <a:t>Standardize all inputs to have zero mean and standard deviation = 1 (making it easier to choose a good range of initial weights and easier to regularize)</a:t>
            </a:r>
          </a:p>
          <a:p>
            <a:pPr marL="0" indent="0">
              <a:buNone/>
            </a:pPr>
            <a:endParaRPr lang="en-US" dirty="0"/>
          </a:p>
        </p:txBody>
      </p:sp>
      <p:sp>
        <p:nvSpPr>
          <p:cNvPr id="4" name="Slide Number Placeholder 3">
            <a:extLst>
              <a:ext uri="{FF2B5EF4-FFF2-40B4-BE49-F238E27FC236}">
                <a16:creationId xmlns:a16="http://schemas.microsoft.com/office/drawing/2014/main" id="{8B785187-0E60-E74A-92AA-9CF42A91DC96}"/>
              </a:ext>
            </a:extLst>
          </p:cNvPr>
          <p:cNvSpPr>
            <a:spLocks noGrp="1"/>
          </p:cNvSpPr>
          <p:nvPr>
            <p:ph type="sldNum" sz="quarter" idx="12"/>
          </p:nvPr>
        </p:nvSpPr>
        <p:spPr/>
        <p:txBody>
          <a:bodyPr/>
          <a:lstStyle/>
          <a:p>
            <a:fld id="{256CE055-ECFD-9048-9FD8-7E2D8656A4F7}" type="slidenum">
              <a:rPr lang="en-US" smtClean="0"/>
              <a:pPr/>
              <a:t>6</a:t>
            </a:fld>
            <a:endParaRPr lang="en-US" dirty="0"/>
          </a:p>
        </p:txBody>
      </p:sp>
    </p:spTree>
    <p:extLst>
      <p:ext uri="{BB962C8B-B14F-4D97-AF65-F5344CB8AC3E}">
        <p14:creationId xmlns:p14="http://schemas.microsoft.com/office/powerpoint/2010/main" val="240104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Learning Rate</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lstStyle/>
          <a:p>
            <a:r>
              <a:rPr lang="en-US" dirty="0"/>
              <a:t>How often to updates weights</a:t>
            </a:r>
          </a:p>
          <a:p>
            <a:pPr lvl="1"/>
            <a:r>
              <a:rPr lang="en-US" dirty="0"/>
              <a:t>Update weights after utilizing every mini-batch of training examples (i.e., an epoch)</a:t>
            </a:r>
          </a:p>
          <a:p>
            <a:r>
              <a:rPr lang="en-US" dirty="0"/>
              <a:t>How much to update</a:t>
            </a:r>
          </a:p>
          <a:p>
            <a:pPr lvl="1"/>
            <a:r>
              <a:rPr lang="en-US" dirty="0"/>
              <a:t>Learning rate effect</a:t>
            </a:r>
          </a:p>
          <a:p>
            <a:endParaRPr lang="en-US"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7</a:t>
            </a:fld>
            <a:endParaRPr lang="en-US" dirty="0"/>
          </a:p>
        </p:txBody>
      </p:sp>
      <p:pic>
        <p:nvPicPr>
          <p:cNvPr id="8" name="Picture 7">
            <a:extLst>
              <a:ext uri="{FF2B5EF4-FFF2-40B4-BE49-F238E27FC236}">
                <a16:creationId xmlns:a16="http://schemas.microsoft.com/office/drawing/2014/main" id="{A84D4116-16C6-564A-89A0-9EA84DC1F224}"/>
              </a:ext>
            </a:extLst>
          </p:cNvPr>
          <p:cNvPicPr>
            <a:picLocks noChangeAspect="1"/>
          </p:cNvPicPr>
          <p:nvPr/>
        </p:nvPicPr>
        <p:blipFill>
          <a:blip r:embed="rId2"/>
          <a:stretch>
            <a:fillRect/>
          </a:stretch>
        </p:blipFill>
        <p:spPr>
          <a:xfrm>
            <a:off x="4812030" y="2808904"/>
            <a:ext cx="7109460" cy="3003886"/>
          </a:xfrm>
          <a:prstGeom prst="rect">
            <a:avLst/>
          </a:prstGeom>
        </p:spPr>
      </p:pic>
    </p:spTree>
    <p:extLst>
      <p:ext uri="{BB962C8B-B14F-4D97-AF65-F5344CB8AC3E}">
        <p14:creationId xmlns:p14="http://schemas.microsoft.com/office/powerpoint/2010/main" val="417949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Overfitting</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normAutofit/>
          </a:bodyPr>
          <a:lstStyle/>
          <a:p>
            <a:r>
              <a:rPr lang="en-US" sz="2400" dirty="0"/>
              <a:t>Early stopping</a:t>
            </a:r>
          </a:p>
          <a:p>
            <a:pPr lvl="1"/>
            <a:r>
              <a:rPr lang="en-US" sz="2000" dirty="0"/>
              <a:t>Train the model for a while but stop before convergence</a:t>
            </a:r>
          </a:p>
          <a:p>
            <a:r>
              <a:rPr lang="en-US" sz="2400" dirty="0"/>
              <a:t>Weight decay </a:t>
            </a:r>
          </a:p>
          <a:p>
            <a:pPr lvl="1"/>
            <a:r>
              <a:rPr lang="en-US" sz="2000" dirty="0"/>
              <a:t>Adding regularization to loss function</a:t>
            </a:r>
          </a:p>
          <a:p>
            <a:pPr lvl="1"/>
            <a:r>
              <a:rPr lang="en-US" sz="2000" dirty="0"/>
              <a:t>Encouraging models with “small” weights</a:t>
            </a:r>
          </a:p>
          <a:p>
            <a:endParaRPr lang="en-US" sz="2400"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3" name="Picture 2">
            <a:extLst>
              <a:ext uri="{FF2B5EF4-FFF2-40B4-BE49-F238E27FC236}">
                <a16:creationId xmlns:a16="http://schemas.microsoft.com/office/drawing/2014/main" id="{F31D1AC6-AD66-B14D-8FEF-466E6B2340FB}"/>
              </a:ext>
            </a:extLst>
          </p:cNvPr>
          <p:cNvPicPr>
            <a:picLocks noChangeAspect="1"/>
          </p:cNvPicPr>
          <p:nvPr/>
        </p:nvPicPr>
        <p:blipFill>
          <a:blip r:embed="rId2"/>
          <a:stretch>
            <a:fillRect/>
          </a:stretch>
        </p:blipFill>
        <p:spPr>
          <a:xfrm>
            <a:off x="6531153" y="2824164"/>
            <a:ext cx="2517544" cy="2499301"/>
          </a:xfrm>
          <a:prstGeom prst="rect">
            <a:avLst/>
          </a:prstGeom>
        </p:spPr>
      </p:pic>
      <p:pic>
        <p:nvPicPr>
          <p:cNvPr id="4" name="Picture 3">
            <a:extLst>
              <a:ext uri="{FF2B5EF4-FFF2-40B4-BE49-F238E27FC236}">
                <a16:creationId xmlns:a16="http://schemas.microsoft.com/office/drawing/2014/main" id="{4525C395-6446-D642-968A-8402E21B288E}"/>
              </a:ext>
            </a:extLst>
          </p:cNvPr>
          <p:cNvPicPr>
            <a:picLocks noChangeAspect="1"/>
          </p:cNvPicPr>
          <p:nvPr/>
        </p:nvPicPr>
        <p:blipFill>
          <a:blip r:embed="rId3"/>
          <a:stretch>
            <a:fillRect/>
          </a:stretch>
        </p:blipFill>
        <p:spPr>
          <a:xfrm>
            <a:off x="9232339" y="2833286"/>
            <a:ext cx="2453693" cy="2490179"/>
          </a:xfrm>
          <a:prstGeom prst="rect">
            <a:avLst/>
          </a:prstGeom>
        </p:spPr>
      </p:pic>
    </p:spTree>
    <p:extLst>
      <p:ext uri="{BB962C8B-B14F-4D97-AF65-F5344CB8AC3E}">
        <p14:creationId xmlns:p14="http://schemas.microsoft.com/office/powerpoint/2010/main" val="373455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Deep Models</a:t>
            </a:r>
          </a:p>
        </p:txBody>
      </p:sp>
    </p:spTree>
    <p:extLst>
      <p:ext uri="{BB962C8B-B14F-4D97-AF65-F5344CB8AC3E}">
        <p14:creationId xmlns:p14="http://schemas.microsoft.com/office/powerpoint/2010/main" val="32536867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3110</TotalTime>
  <Words>478</Words>
  <Application>Microsoft Macintosh PowerPoint</Application>
  <PresentationFormat>Widescreen</PresentationFormat>
  <Paragraphs>90</Paragraphs>
  <Slides>16</Slides>
  <Notes>6</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Calibri</vt:lpstr>
      <vt:lpstr>Arial</vt:lpstr>
      <vt:lpstr>Adobe Garamond Pro</vt:lpstr>
      <vt:lpstr>Office Theme</vt:lpstr>
      <vt:lpstr>2_Office Theme</vt:lpstr>
      <vt:lpstr>1_Office Theme</vt:lpstr>
      <vt:lpstr>PowerPoint Presentation</vt:lpstr>
      <vt:lpstr>PowerPoint Presentation</vt:lpstr>
      <vt:lpstr>A Simple Neural Network</vt:lpstr>
      <vt:lpstr>Multi-layered Networks (e.g., Perceptrons)</vt:lpstr>
      <vt:lpstr>Representation Power</vt:lpstr>
      <vt:lpstr>Training Multi-layered Networks: Optimization</vt:lpstr>
      <vt:lpstr>Training Multi-layered Networks: Learning Rate</vt:lpstr>
      <vt:lpstr>Training Multi-layered Networks: Overfitting</vt:lpstr>
      <vt:lpstr>Deep Models</vt:lpstr>
      <vt:lpstr>Pillars of Deep Learning</vt:lpstr>
      <vt:lpstr>Convolutions</vt:lpstr>
      <vt:lpstr>Convolutional Neural Nets</vt:lpstr>
      <vt:lpstr>Convolution Layers</vt:lpstr>
      <vt:lpstr>Pooling: Reduce Dimension</vt:lpstr>
      <vt:lpstr>Example</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161</cp:revision>
  <cp:lastPrinted>2019-10-22T16:35:22Z</cp:lastPrinted>
  <dcterms:created xsi:type="dcterms:W3CDTF">2019-10-07T15:32:39Z</dcterms:created>
  <dcterms:modified xsi:type="dcterms:W3CDTF">2020-11-30T16:22:09Z</dcterms:modified>
</cp:coreProperties>
</file>